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3"/>
  </p:notesMasterIdLst>
  <p:sldIdLst>
    <p:sldId id="434" r:id="rId2"/>
    <p:sldId id="433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</p:sldIdLst>
  <p:sldSz cx="10693400" cy="7561263"/>
  <p:notesSz cx="7099300" cy="102346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33"/>
    <a:srgbClr val="F56037"/>
    <a:srgbClr val="4794CA"/>
    <a:srgbClr val="C18243"/>
    <a:srgbClr val="F2BD1E"/>
    <a:srgbClr val="9DC7E3"/>
    <a:srgbClr val="DE0000"/>
    <a:srgbClr val="FF617F"/>
    <a:srgbClr val="FF7993"/>
    <a:srgbClr val="FF3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80" autoAdjust="0"/>
    <p:restoredTop sz="86446" autoAdjust="0"/>
  </p:normalViewPr>
  <p:slideViewPr>
    <p:cSldViewPr snapToObjects="1">
      <p:cViewPr varScale="1">
        <p:scale>
          <a:sx n="51" d="100"/>
          <a:sy n="51" d="100"/>
        </p:scale>
        <p:origin x="510" y="72"/>
      </p:cViewPr>
      <p:guideLst>
        <p:guide orient="horz" pos="2155"/>
        <p:guide pos="3413"/>
      </p:guideLst>
    </p:cSldViewPr>
  </p:slideViewPr>
  <p:outlineViewPr>
    <p:cViewPr varScale="1">
      <p:scale>
        <a:sx n="33" d="100"/>
        <a:sy n="33" d="100"/>
      </p:scale>
      <p:origin x="0" y="4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9C7E38D6-C2D0-4ABA-A185-A3AD59ED65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68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/>
            </a:lvl1pPr>
            <a:lvl2pPr marL="631825" indent="-285750">
              <a:lnSpc>
                <a:spcPct val="100000"/>
              </a:lnSpc>
              <a:spcAft>
                <a:spcPts val="0"/>
              </a:spcAft>
              <a:defRPr sz="1800" b="0"/>
            </a:lvl2pPr>
            <a:lvl3pPr marL="895350" indent="-265113">
              <a:lnSpc>
                <a:spcPct val="100000"/>
              </a:lnSpc>
              <a:spcAft>
                <a:spcPts val="0"/>
              </a:spcAft>
              <a:defRPr sz="1800"/>
            </a:lvl3pPr>
            <a:lvl4pPr marL="1162050" indent="-265113">
              <a:lnSpc>
                <a:spcPct val="100000"/>
              </a:lnSpc>
              <a:spcAft>
                <a:spcPts val="0"/>
              </a:spcAft>
              <a:defRPr sz="1600"/>
            </a:lvl4pPr>
            <a:lvl5pPr marL="1435100" indent="-273050" defTabSz="536575">
              <a:lnSpc>
                <a:spcPct val="100000"/>
              </a:lnSpc>
              <a:spcAft>
                <a:spcPts val="0"/>
              </a:spcAft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330476" y="292100"/>
            <a:ext cx="6261398" cy="608211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3330476" y="108223"/>
            <a:ext cx="6120680" cy="608211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47000" y="7199313"/>
            <a:ext cx="2884488" cy="347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4400" tIns="52200" rIns="104400" bIns="52200">
            <a:spAutoFit/>
          </a:bodyPr>
          <a:lstStyle/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800">
                <a:solidFill>
                  <a:srgbClr val="000000"/>
                </a:solidFill>
                <a:latin typeface="Franklin Gothic Medium" pitchFamily="32" charset="0"/>
                <a:ea typeface="Verdana" charset="0"/>
                <a:cs typeface="Verdana" charset="0"/>
              </a:rPr>
              <a:t>Mailto:   BLE@insightsip.com</a:t>
            </a:r>
          </a:p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fr-FR" sz="800">
                <a:solidFill>
                  <a:srgbClr val="000000"/>
                </a:solidFill>
                <a:latin typeface="Franklin Gothic Medium" pitchFamily="32" charset="0"/>
                <a:ea typeface="Verdana" charset="0"/>
                <a:cs typeface="Verdana" charset="0"/>
              </a:rPr>
              <a:t>Tel : +33 6 0777 1474  / +33 6 7855 9519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5625" y="7207250"/>
            <a:ext cx="5026025" cy="35401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104400" tIns="52200" rIns="104400" bIns="52200"/>
          <a:lstStyle/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fr-FR" sz="1400">
                <a:solidFill>
                  <a:srgbClr val="000000"/>
                </a:solidFill>
                <a:latin typeface="Trebuchet MS" charset="0"/>
              </a:rPr>
              <a:t>Page </a:t>
            </a:r>
            <a:fld id="{448CAB3E-C244-4015-82FF-FAB6B4CF78D7}" type="slidenum">
              <a:rPr lang="fr-FR" sz="1400">
                <a:solidFill>
                  <a:srgbClr val="000000"/>
                </a:solidFill>
                <a:latin typeface="Trebuchet MS" charset="0"/>
              </a:rPr>
              <a:pPr hangingPunct="1">
                <a:lnSpc>
                  <a:spcPct val="100000"/>
                </a:lnSpc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/>
              </a:pPr>
              <a:t>‹N°›</a:t>
            </a:fld>
            <a:r>
              <a:rPr lang="fr-FR" sz="1400">
                <a:solidFill>
                  <a:srgbClr val="000000"/>
                </a:solidFill>
                <a:latin typeface="Trebuchet MS" charset="0"/>
              </a:rPr>
              <a:t> – 12 SEPTEMBER 2012 - CONFIDENTIAL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76650" y="7035800"/>
            <a:ext cx="3386138" cy="52546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104400" tIns="52200" rIns="104400" bIns="52200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fr-FR" sz="1600">
                <a:solidFill>
                  <a:srgbClr val="000000"/>
                </a:solidFill>
                <a:latin typeface="Trebuchet MS" charset="0"/>
              </a:rPr>
              <a:t>COMPANY CONFIDENTIAL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292100"/>
            <a:ext cx="9621838" cy="12588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texte-titreCliquez pour modifier le style du titre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7468" y="3175"/>
            <a:ext cx="10693400" cy="75580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404938"/>
            <a:ext cx="9621837" cy="55435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Cliquez</a:t>
            </a:r>
            <a:r>
              <a:rPr lang="en-GB" dirty="0" smtClean="0"/>
              <a:t> pour </a:t>
            </a:r>
            <a:r>
              <a:rPr lang="en-GB" dirty="0" err="1" smtClean="0"/>
              <a:t>éditer</a:t>
            </a:r>
            <a:r>
              <a:rPr lang="en-GB" dirty="0" smtClean="0"/>
              <a:t> le format du plan de </a:t>
            </a:r>
            <a:r>
              <a:rPr lang="en-GB" dirty="0" err="1" smtClean="0"/>
              <a:t>texte</a:t>
            </a:r>
            <a:endParaRPr lang="en-GB" dirty="0" smtClean="0"/>
          </a:p>
          <a:p>
            <a:pPr lvl="1"/>
            <a:r>
              <a:rPr lang="en-GB" dirty="0" smtClean="0"/>
              <a:t>Second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Sixième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Septième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  <a:p>
            <a:pPr lvl="4"/>
            <a:r>
              <a:rPr lang="en-GB" dirty="0" err="1" smtClean="0"/>
              <a:t>Huitième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r>
              <a:rPr lang="en-GB" dirty="0" smtClean="0"/>
              <a:t> de plan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34988" y="7150337"/>
            <a:ext cx="5439147" cy="35401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  <p:txBody>
          <a:bodyPr lIns="104400" tIns="52200" rIns="104400" bIns="52200" anchor="ctr"/>
          <a:lstStyle/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IMAPS 12th International Conference Device Packaging</a:t>
            </a:r>
            <a:r>
              <a:rPr lang="en-US" sz="1200" b="1" i="1" noProof="0" dirty="0" smtClean="0">
                <a:solidFill>
                  <a:schemeClr val="tx1"/>
                </a:solidFill>
                <a:latin typeface="+mj-lt"/>
              </a:rPr>
              <a:t>- Page </a:t>
            </a:r>
            <a:fld id="{FBF119DC-30EC-4C1C-BFF6-04281229465E}" type="slidenum">
              <a:rPr lang="en-US" sz="1200" b="1" i="1" noProof="0" smtClean="0">
                <a:solidFill>
                  <a:schemeClr val="tx1"/>
                </a:solidFill>
                <a:latin typeface="+mj-lt"/>
              </a:rPr>
              <a:pPr hangingPunct="1">
                <a:lnSpc>
                  <a:spcPct val="100000"/>
                </a:lnSpc>
                <a:buFont typeface="Times New Roman" pitchFamily="16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</a:tabLst>
                <a:defRPr/>
              </a:pPr>
              <a:t>‹N°›</a:t>
            </a:fld>
            <a:r>
              <a:rPr lang="en-US" sz="1200" b="1" i="1" noProof="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1200" b="1" i="1" noProof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578948" y="7199313"/>
            <a:ext cx="2884488" cy="2900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4400" tIns="52200" rIns="104400" bIns="52200" anchor="ctr">
            <a:spAutoFit/>
          </a:bodyPr>
          <a:lstStyle/>
          <a:p>
            <a: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Design of high density SiP </a:t>
            </a:r>
            <a:endParaRPr lang="fr-FR" sz="1200" i="1" dirty="0">
              <a:solidFill>
                <a:srgbClr val="000000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76516" y="110881"/>
            <a:ext cx="876300" cy="8001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Blip>
          <a:blip r:embed="rId9"/>
        </a:buBlip>
        <a:defRPr sz="2400" b="1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4794CA"/>
        </a:buClr>
        <a:buSzPct val="100000"/>
        <a:buFont typeface="Wingdings" pitchFamily="2" charset="2"/>
        <a:buChar char="ü"/>
        <a:defRPr sz="2000" b="1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F2BD1E"/>
        </a:buClr>
        <a:buSzPct val="100000"/>
        <a:buFont typeface="Wingdings" pitchFamily="2" charset="2"/>
        <a:buChar char="§"/>
        <a:defRPr sz="20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6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7" y="2177797"/>
            <a:ext cx="9090025" cy="783059"/>
          </a:xfrm>
        </p:spPr>
        <p:txBody>
          <a:bodyPr/>
          <a:lstStyle/>
          <a:p>
            <a:pPr algn="ctr"/>
            <a:r>
              <a:rPr lang="en-US" sz="4400" b="1" dirty="0"/>
              <a:t>Design of high density </a:t>
            </a:r>
            <a:r>
              <a:rPr lang="en-US" sz="4400" b="1" dirty="0" smtClean="0"/>
              <a:t>SiP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4813" y="3514760"/>
            <a:ext cx="7486650" cy="936104"/>
          </a:xfrm>
        </p:spPr>
        <p:txBody>
          <a:bodyPr/>
          <a:lstStyle/>
          <a:p>
            <a:r>
              <a:rPr lang="fr-FR" dirty="0" smtClean="0"/>
              <a:t>Chris BARRATT</a:t>
            </a:r>
          </a:p>
          <a:p>
            <a:r>
              <a:rPr lang="fr-FR" dirty="0" smtClean="0"/>
              <a:t>Insight </a:t>
            </a:r>
            <a:r>
              <a:rPr lang="fr-FR" dirty="0" err="1" smtClean="0"/>
              <a:t>SiP</a:t>
            </a:r>
            <a:r>
              <a:rPr lang="fr-FR" dirty="0" smtClean="0"/>
              <a:t> Sophia Antipolis FRANCE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94477" y="2893456"/>
            <a:ext cx="697659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for complex computing system in micro SD format</a:t>
            </a:r>
            <a:endParaRPr lang="fr-FR" sz="24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5" y="5005953"/>
            <a:ext cx="1741432" cy="18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7073" y="5778864"/>
            <a:ext cx="113364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33"/>
                </a:solidFill>
              </a:rPr>
              <a:t>FRANCE</a:t>
            </a:r>
            <a:endParaRPr lang="en-GB" dirty="0">
              <a:solidFill>
                <a:srgbClr val="FF3333"/>
              </a:solidFill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804560" y="6393359"/>
            <a:ext cx="53845" cy="5156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54" y="4650010"/>
            <a:ext cx="5368435" cy="20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68" y="5005953"/>
            <a:ext cx="2323921" cy="11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 bwMode="auto">
          <a:xfrm>
            <a:off x="9406705" y="5246575"/>
            <a:ext cx="53845" cy="5156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Wire-bond capable</a:t>
            </a:r>
          </a:p>
          <a:p>
            <a:pPr lvl="1"/>
            <a:r>
              <a:rPr lang="en-US" dirty="0" smtClean="0"/>
              <a:t>100um wire bond finger pitch</a:t>
            </a:r>
          </a:p>
          <a:p>
            <a:pPr lvl="1"/>
            <a:r>
              <a:rPr lang="en-US" dirty="0" smtClean="0"/>
              <a:t>Complex routing </a:t>
            </a:r>
            <a:r>
              <a:rPr lang="en-US" dirty="0" smtClean="0">
                <a:sym typeface="Wingdings" panose="05000000000000000000" pitchFamily="2" charset="2"/>
              </a:rPr>
              <a:t> 6 layers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Fine line 30um / 30 um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Rear side contacts  Hard gold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As thin as possible &lt;=0.25mm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Lowest cost option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Solution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6 layer any layer to any layer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Electrolytic gold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Complex plating (buss bar ruled out)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 using 9 process steps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Pushing limits for etched technology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Overall substrate very thin (0.22mm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pPr marL="346075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 smtClean="0"/>
          </a:p>
          <a:p>
            <a:pPr lvl="1"/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Substrate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endParaRPr lang="en-GB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88" y="1620391"/>
            <a:ext cx="273630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5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50374" y="1258699"/>
            <a:ext cx="4883150" cy="5543550"/>
          </a:xfrm>
        </p:spPr>
        <p:txBody>
          <a:bodyPr/>
          <a:lstStyle/>
          <a:p>
            <a:r>
              <a:rPr lang="en-US" dirty="0" smtClean="0"/>
              <a:t>Schematic to Layout</a:t>
            </a:r>
          </a:p>
          <a:p>
            <a:r>
              <a:rPr lang="en-US" dirty="0" smtClean="0"/>
              <a:t>Tool-sets</a:t>
            </a:r>
          </a:p>
          <a:p>
            <a:pPr lvl="1"/>
            <a:r>
              <a:rPr lang="en-US" dirty="0" smtClean="0"/>
              <a:t>Cadence Allegro SIP</a:t>
            </a:r>
          </a:p>
          <a:p>
            <a:pPr lvl="1"/>
            <a:r>
              <a:rPr lang="en-US" dirty="0" smtClean="0"/>
              <a:t>Mentor Graphics </a:t>
            </a:r>
            <a:r>
              <a:rPr lang="en-US" dirty="0" err="1" smtClean="0"/>
              <a:t>Xpedition</a:t>
            </a:r>
            <a:r>
              <a:rPr lang="en-US" dirty="0" smtClean="0"/>
              <a:t> Package Integrator</a:t>
            </a:r>
          </a:p>
          <a:p>
            <a:pPr lvl="1"/>
            <a:r>
              <a:rPr lang="en-US" dirty="0" err="1" smtClean="0"/>
              <a:t>Keysight</a:t>
            </a:r>
            <a:r>
              <a:rPr lang="en-US" dirty="0" smtClean="0"/>
              <a:t> ADS</a:t>
            </a:r>
          </a:p>
          <a:p>
            <a:pPr lvl="1"/>
            <a:r>
              <a:rPr lang="en-US" dirty="0" err="1" smtClean="0"/>
              <a:t>Altium</a:t>
            </a:r>
            <a:r>
              <a:rPr lang="en-US" dirty="0" smtClean="0"/>
              <a:t> PCB</a:t>
            </a:r>
          </a:p>
          <a:p>
            <a:pPr lvl="1"/>
            <a:r>
              <a:rPr lang="en-US" dirty="0" smtClean="0"/>
              <a:t>Other PCB tools</a:t>
            </a:r>
          </a:p>
          <a:p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Module </a:t>
            </a:r>
            <a:r>
              <a:rPr lang="fr-FR" dirty="0" err="1" smtClean="0"/>
              <a:t>Layout</a:t>
            </a:r>
            <a:endParaRPr lang="en-GB" dirty="0"/>
          </a:p>
        </p:txBody>
      </p:sp>
      <p:sp>
        <p:nvSpPr>
          <p:cNvPr id="4" name="Flèche vers le bas 3"/>
          <p:cNvSpPr/>
          <p:nvPr/>
        </p:nvSpPr>
        <p:spPr bwMode="auto">
          <a:xfrm>
            <a:off x="5490716" y="1908423"/>
            <a:ext cx="936104" cy="1800200"/>
          </a:xfrm>
          <a:prstGeom prst="downArrow">
            <a:avLst/>
          </a:prstGeom>
          <a:gradFill>
            <a:gsLst>
              <a:gs pos="0">
                <a:srgbClr val="00B050"/>
              </a:gs>
              <a:gs pos="84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Capability</a:t>
            </a:r>
            <a:endParaRPr kumimoji="0" lang="en-GB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Flèche vers le bas 4"/>
          <p:cNvSpPr/>
          <p:nvPr/>
        </p:nvSpPr>
        <p:spPr bwMode="auto">
          <a:xfrm rot="10800000">
            <a:off x="6616278" y="1908423"/>
            <a:ext cx="864096" cy="1800200"/>
          </a:xfrm>
          <a:prstGeom prst="downArrow">
            <a:avLst/>
          </a:prstGeom>
          <a:gradFill>
            <a:gsLst>
              <a:gs pos="100000">
                <a:srgbClr val="FF0000"/>
              </a:gs>
              <a:gs pos="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COST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 rot="10800000">
            <a:off x="3307953" y="2916535"/>
            <a:ext cx="1224136" cy="612675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078" y="4030474"/>
            <a:ext cx="2675613" cy="26314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28" y="3967493"/>
            <a:ext cx="2714681" cy="269446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46300" y="6741182"/>
            <a:ext cx="141577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2D </a:t>
            </a:r>
            <a:r>
              <a:rPr lang="en-US" b="1" dirty="0" smtClean="0">
                <a:solidFill>
                  <a:schemeClr val="bg1"/>
                </a:solidFill>
              </a:rPr>
              <a:t>Routing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68206" y="6741182"/>
            <a:ext cx="106535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</a:t>
            </a:r>
            <a:r>
              <a:rPr lang="fr-FR" b="1" dirty="0" smtClean="0">
                <a:solidFill>
                  <a:schemeClr val="bg1"/>
                </a:solidFill>
              </a:rPr>
              <a:t>D </a:t>
            </a:r>
            <a:r>
              <a:rPr lang="fr-FR" b="1" dirty="0" err="1" smtClean="0">
                <a:solidFill>
                  <a:schemeClr val="bg1"/>
                </a:solidFill>
              </a:rPr>
              <a:t>View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  <p:bldP spid="6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989" y="1404938"/>
            <a:ext cx="8196088" cy="5543550"/>
          </a:xfrm>
        </p:spPr>
        <p:txBody>
          <a:bodyPr/>
          <a:lstStyle/>
          <a:p>
            <a:r>
              <a:rPr lang="en-US" dirty="0" smtClean="0"/>
              <a:t>Die Stacking</a:t>
            </a:r>
          </a:p>
          <a:p>
            <a:pPr lvl="1"/>
            <a:r>
              <a:rPr lang="en-US" dirty="0" smtClean="0"/>
              <a:t>3 dies in &lt; 0.58 mm height</a:t>
            </a:r>
          </a:p>
          <a:p>
            <a:pPr lvl="1"/>
            <a:r>
              <a:rPr lang="en-US" dirty="0" smtClean="0"/>
              <a:t>Die thickness 60 – 80 um</a:t>
            </a:r>
          </a:p>
          <a:p>
            <a:pPr lvl="1"/>
            <a:r>
              <a:rPr lang="en-US" dirty="0" smtClean="0"/>
              <a:t>Film on Wire</a:t>
            </a:r>
          </a:p>
          <a:p>
            <a:pPr lvl="1"/>
            <a:r>
              <a:rPr lang="en-US" dirty="0" smtClean="0"/>
              <a:t>Low loop heights</a:t>
            </a:r>
          </a:p>
          <a:p>
            <a:pPr lvl="1"/>
            <a:r>
              <a:rPr lang="en-US" dirty="0" smtClean="0"/>
              <a:t>Same die size stack</a:t>
            </a:r>
          </a:p>
          <a:p>
            <a:r>
              <a:rPr lang="en-US" dirty="0" smtClean="0"/>
              <a:t>Wire-bonding</a:t>
            </a:r>
          </a:p>
          <a:p>
            <a:pPr lvl="1"/>
            <a:r>
              <a:rPr lang="en-US" dirty="0" smtClean="0"/>
              <a:t>4 layers of wire bonding</a:t>
            </a:r>
          </a:p>
          <a:p>
            <a:pPr lvl="1"/>
            <a:r>
              <a:rPr lang="en-US" dirty="0" smtClean="0"/>
              <a:t>Accurate x y z control to avoid shorts</a:t>
            </a:r>
          </a:p>
          <a:p>
            <a:r>
              <a:rPr lang="en-US" dirty="0" smtClean="0"/>
              <a:t>Small actives</a:t>
            </a:r>
          </a:p>
          <a:p>
            <a:pPr lvl="1"/>
            <a:r>
              <a:rPr lang="en-US" dirty="0" smtClean="0"/>
              <a:t>WLCSP &lt;0.5mm</a:t>
            </a:r>
          </a:p>
          <a:p>
            <a:pPr lvl="1"/>
            <a:r>
              <a:rPr lang="en-US" dirty="0" smtClean="0"/>
              <a:t>DFN &lt; 0.4 mm</a:t>
            </a:r>
          </a:p>
          <a:p>
            <a:r>
              <a:rPr lang="en-US" dirty="0" smtClean="0"/>
              <a:t>Passives</a:t>
            </a:r>
          </a:p>
          <a:p>
            <a:pPr lvl="1"/>
            <a:r>
              <a:rPr lang="en-US" dirty="0" smtClean="0"/>
              <a:t>01005 mostly</a:t>
            </a:r>
          </a:p>
          <a:p>
            <a:pPr lvl="1"/>
            <a:r>
              <a:rPr lang="en-US" dirty="0" smtClean="0"/>
              <a:t>0201 &gt; 100nF</a:t>
            </a:r>
          </a:p>
          <a:p>
            <a:pPr lvl="1"/>
            <a:r>
              <a:rPr lang="en-US" dirty="0" smtClean="0"/>
              <a:t>0402 &gt; 2 </a:t>
            </a:r>
            <a:r>
              <a:rPr lang="en-US" dirty="0" err="1" smtClean="0"/>
              <a:t>uF</a:t>
            </a:r>
            <a:endParaRPr lang="en-US" dirty="0" smtClean="0"/>
          </a:p>
          <a:p>
            <a:pPr lvl="1"/>
            <a:r>
              <a:rPr lang="en-US" dirty="0" smtClean="0"/>
              <a:t>0603 low profile for DC:DC chokes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Module Technologies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594" y="1548383"/>
            <a:ext cx="2409825" cy="1171575"/>
          </a:xfrm>
          <a:prstGeom prst="rect">
            <a:avLst/>
          </a:prstGeom>
        </p:spPr>
      </p:pic>
      <p:pic>
        <p:nvPicPr>
          <p:cNvPr id="1026" name="Picture 2" descr="https://encrypted-tbn1.gstatic.com/images?q=tbn:ANd9GcQcywxFe1YzU4c3lg9HESkaeoKpDaukzpekKC2jgmwovVvSqqea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36" y="3421063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0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Toolset</a:t>
            </a:r>
          </a:p>
          <a:p>
            <a:pPr lvl="1"/>
            <a:r>
              <a:rPr lang="en-US" dirty="0" err="1" smtClean="0"/>
              <a:t>Keysight</a:t>
            </a:r>
            <a:r>
              <a:rPr lang="en-US" dirty="0" smtClean="0"/>
              <a:t> ADS Momentum 2.5D / full 3D FEM</a:t>
            </a:r>
          </a:p>
          <a:p>
            <a:pPr lvl="1"/>
            <a:r>
              <a:rPr lang="en-US" dirty="0" err="1" smtClean="0"/>
              <a:t>Ansys</a:t>
            </a:r>
            <a:r>
              <a:rPr lang="en-US" dirty="0" smtClean="0"/>
              <a:t> HFSS full 3D EM</a:t>
            </a:r>
          </a:p>
          <a:p>
            <a:r>
              <a:rPr lang="en-US" dirty="0" smtClean="0"/>
              <a:t>Substrate Simulation</a:t>
            </a:r>
          </a:p>
          <a:p>
            <a:pPr lvl="1"/>
            <a:r>
              <a:rPr lang="en-US" dirty="0" smtClean="0"/>
              <a:t>Multi-port s parameters (&gt; 100 ports)</a:t>
            </a:r>
          </a:p>
          <a:p>
            <a:pPr lvl="1"/>
            <a:r>
              <a:rPr lang="en-US" dirty="0" smtClean="0"/>
              <a:t>High speed track impedances</a:t>
            </a:r>
          </a:p>
          <a:p>
            <a:pPr lvl="1"/>
            <a:r>
              <a:rPr lang="en-US" dirty="0" smtClean="0"/>
              <a:t>Coupling between power supply and high speed signals</a:t>
            </a:r>
          </a:p>
          <a:p>
            <a:pPr lvl="1"/>
            <a:r>
              <a:rPr lang="en-US" dirty="0" smtClean="0"/>
              <a:t>Effectiveness of decoupling methods (mix EM/Schematic models)</a:t>
            </a:r>
          </a:p>
          <a:p>
            <a:r>
              <a:rPr lang="en-US" dirty="0" smtClean="0"/>
              <a:t>Iterative process</a:t>
            </a:r>
          </a:p>
          <a:p>
            <a:r>
              <a:rPr lang="en-US" dirty="0" smtClean="0"/>
              <a:t>Avoids major failures at first prototype phase</a:t>
            </a:r>
          </a:p>
          <a:p>
            <a:r>
              <a:rPr lang="en-US" dirty="0" smtClean="0"/>
              <a:t>Can be used to fine tune second spin (if needed)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30476" y="288778"/>
            <a:ext cx="6405414" cy="608211"/>
          </a:xfrm>
        </p:spPr>
        <p:txBody>
          <a:bodyPr/>
          <a:lstStyle/>
          <a:p>
            <a:r>
              <a:rPr lang="fr-FR" dirty="0" err="1" smtClean="0"/>
              <a:t>Electromagnetic</a:t>
            </a:r>
            <a:r>
              <a:rPr lang="fr-FR" dirty="0" smtClean="0"/>
              <a:t> Simulation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957" y="4811314"/>
            <a:ext cx="2119607" cy="18834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659" y="4833888"/>
            <a:ext cx="2352675" cy="18383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89391" y="6764027"/>
            <a:ext cx="27879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2.5D simulation of Layout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lèche droite 6"/>
          <p:cNvSpPr/>
          <p:nvPr/>
        </p:nvSpPr>
        <p:spPr bwMode="auto">
          <a:xfrm>
            <a:off x="4338588" y="5503837"/>
            <a:ext cx="1512738" cy="498425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14652" y="6758511"/>
            <a:ext cx="366863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Evaluation of Effects in Schematic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Courtesy of Amkor</a:t>
            </a:r>
          </a:p>
          <a:p>
            <a:r>
              <a:rPr lang="en-US" dirty="0" smtClean="0"/>
              <a:t>SMT placement and reflow</a:t>
            </a:r>
          </a:p>
          <a:p>
            <a:r>
              <a:rPr lang="en-US" dirty="0" smtClean="0"/>
              <a:t>Sequential Die attach – Wire bond</a:t>
            </a:r>
          </a:p>
          <a:p>
            <a:r>
              <a:rPr lang="en-US" dirty="0" smtClean="0"/>
              <a:t>Accurate 3D wire control</a:t>
            </a:r>
          </a:p>
          <a:p>
            <a:r>
              <a:rPr lang="en-US" dirty="0" smtClean="0"/>
              <a:t>Over-molding</a:t>
            </a:r>
          </a:p>
          <a:p>
            <a:pPr lvl="1"/>
            <a:r>
              <a:rPr lang="en-US" dirty="0" smtClean="0"/>
              <a:t>Requires DOE to setup process</a:t>
            </a:r>
          </a:p>
          <a:p>
            <a:r>
              <a:rPr lang="en-US" dirty="0" smtClean="0"/>
              <a:t>Electrical Prototype yield &gt; 95%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SiP</a:t>
            </a:r>
            <a:r>
              <a:rPr lang="fr-FR" dirty="0" smtClean="0"/>
              <a:t> </a:t>
            </a:r>
            <a:r>
              <a:rPr lang="fr-FR" dirty="0" err="1" smtClean="0"/>
              <a:t>Assembly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13" y="1374894"/>
            <a:ext cx="10001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Breadboard is fully functional</a:t>
            </a:r>
          </a:p>
          <a:p>
            <a:r>
              <a:rPr lang="en-US" dirty="0" smtClean="0"/>
              <a:t>Using Test Board and Socket</a:t>
            </a:r>
          </a:p>
          <a:p>
            <a:pPr lvl="1"/>
            <a:r>
              <a:rPr lang="en-US" dirty="0" smtClean="0"/>
              <a:t>Power Up and Validate Power supplies</a:t>
            </a:r>
          </a:p>
          <a:p>
            <a:pPr lvl="1"/>
            <a:r>
              <a:rPr lang="en-US" dirty="0" smtClean="0"/>
              <a:t>Program MPU with boot sequence and Linux Kernel via JTAG</a:t>
            </a:r>
          </a:p>
          <a:p>
            <a:pPr lvl="1"/>
            <a:r>
              <a:rPr lang="en-US" dirty="0" smtClean="0"/>
              <a:t>Program FPGA with code</a:t>
            </a:r>
          </a:p>
          <a:p>
            <a:pPr lvl="1"/>
            <a:r>
              <a:rPr lang="en-US" dirty="0" smtClean="0"/>
              <a:t>Initialize Flash Controller via MPU</a:t>
            </a:r>
          </a:p>
          <a:p>
            <a:pPr lvl="1"/>
            <a:r>
              <a:rPr lang="en-US" dirty="0" smtClean="0"/>
              <a:t>Boot from Flash</a:t>
            </a:r>
          </a:p>
          <a:p>
            <a:r>
              <a:rPr lang="en-US" dirty="0" smtClean="0"/>
              <a:t>At each step issues can arise</a:t>
            </a:r>
          </a:p>
          <a:p>
            <a:pPr lvl="1"/>
            <a:r>
              <a:rPr lang="en-US" dirty="0" smtClean="0"/>
              <a:t>Compare output with breadboard</a:t>
            </a:r>
          </a:p>
          <a:p>
            <a:pPr lvl="1"/>
            <a:r>
              <a:rPr lang="en-US" dirty="0" smtClean="0"/>
              <a:t>Attempt to put breadboard into same failure mode as SiP</a:t>
            </a:r>
          </a:p>
          <a:p>
            <a:pPr lvl="1"/>
            <a:r>
              <a:rPr lang="en-US" dirty="0" smtClean="0"/>
              <a:t>Attempt to change SMTs in SiP (accurate diamond drilling)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Issues with assembly spins 1 &amp; 2 was linked to an un-calibrated die and component labelling!!!</a:t>
            </a:r>
          </a:p>
          <a:p>
            <a:pPr lvl="1"/>
            <a:r>
              <a:rPr lang="en-US" dirty="0" smtClean="0"/>
              <a:t>Spin 3 using same substrate is fully functional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Debug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989" y="1404938"/>
            <a:ext cx="4883150" cy="5543550"/>
          </a:xfrm>
        </p:spPr>
        <p:txBody>
          <a:bodyPr/>
          <a:lstStyle/>
          <a:p>
            <a:r>
              <a:rPr lang="en-US" dirty="0" smtClean="0"/>
              <a:t>2 Step down power supplies</a:t>
            </a:r>
          </a:p>
          <a:p>
            <a:pPr lvl="1"/>
            <a:r>
              <a:rPr lang="en-US" dirty="0" smtClean="0"/>
              <a:t>1.2V, 1.8V</a:t>
            </a:r>
          </a:p>
          <a:p>
            <a:r>
              <a:rPr lang="en-US" dirty="0" smtClean="0"/>
              <a:t>1 step up power supply</a:t>
            </a:r>
          </a:p>
          <a:p>
            <a:pPr lvl="1"/>
            <a:r>
              <a:rPr lang="en-US" dirty="0" smtClean="0"/>
              <a:t>3.3V from 2.7V</a:t>
            </a:r>
          </a:p>
          <a:p>
            <a:r>
              <a:rPr lang="en-US" dirty="0" smtClean="0"/>
              <a:t>1 power supply monitor</a:t>
            </a:r>
          </a:p>
          <a:p>
            <a:pPr lvl="1"/>
            <a:r>
              <a:rPr lang="en-US" dirty="0" smtClean="0"/>
              <a:t>Detect under voltage</a:t>
            </a:r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 SD Power Supplies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56" y="2412479"/>
            <a:ext cx="6463845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Memory </a:t>
            </a:r>
            <a:r>
              <a:rPr lang="fr-FR" dirty="0" err="1" smtClean="0"/>
              <a:t>Stacking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87" y="1032167"/>
            <a:ext cx="4916843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5130676" y="6504775"/>
            <a:ext cx="4176464" cy="15569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22764" y="6228903"/>
            <a:ext cx="3384376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922764" y="6000239"/>
            <a:ext cx="3384376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86660" y="6267071"/>
            <a:ext cx="792088" cy="10584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13515" y="6485486"/>
            <a:ext cx="109517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LPDDR2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591874" y="5997154"/>
            <a:ext cx="110799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Nand</a:t>
            </a:r>
            <a:r>
              <a:rPr lang="fr-FR" dirty="0" smtClean="0">
                <a:solidFill>
                  <a:schemeClr val="bg1"/>
                </a:solidFill>
              </a:rPr>
              <a:t> x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75043" y="6125927"/>
            <a:ext cx="117211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Flash Ctrl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4832080" y="2121774"/>
            <a:ext cx="117211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Flash Ctrl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4965757" y="3800104"/>
            <a:ext cx="109517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LPDDR2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64910" y="2707832"/>
            <a:ext cx="110799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Nand</a:t>
            </a:r>
            <a:r>
              <a:rPr lang="fr-FR" dirty="0" smtClean="0">
                <a:solidFill>
                  <a:schemeClr val="accent3"/>
                </a:solidFill>
              </a:rPr>
              <a:t> x 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6" name="Espace réservé du contenu 1"/>
          <p:cNvSpPr txBox="1">
            <a:spLocks/>
          </p:cNvSpPr>
          <p:nvPr/>
        </p:nvSpPr>
        <p:spPr bwMode="auto">
          <a:xfrm>
            <a:off x="534989" y="1404938"/>
            <a:ext cx="4883150" cy="55435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Blip>
                <a:blip r:embed="rId3"/>
              </a:buBlip>
              <a:defRPr sz="2000" b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85750" algn="l" defTabSz="44926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794CA"/>
              </a:buClr>
              <a:buSzPct val="100000"/>
              <a:buFont typeface="Wingdings" pitchFamily="2" charset="2"/>
              <a:buChar char="ü"/>
              <a:defRPr sz="1800" b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95350" indent="-265113" algn="l" defTabSz="44926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2BD1E"/>
              </a:buClr>
              <a:buSzPct val="100000"/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2050" indent="-265113" algn="l" defTabSz="44926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5100" indent="-273050" algn="l" defTabSz="5365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</a:pPr>
            <a:r>
              <a:rPr lang="fr-FR" kern="0" dirty="0" smtClean="0"/>
              <a:t>LPDDR2</a:t>
            </a:r>
          </a:p>
          <a:p>
            <a:pPr lvl="1"/>
            <a:r>
              <a:rPr lang="fr-FR" kern="0" dirty="0" err="1" smtClean="0"/>
              <a:t>Wirebonds</a:t>
            </a:r>
            <a:r>
              <a:rPr lang="fr-FR" kern="0" dirty="0" smtClean="0"/>
              <a:t> N&amp;S</a:t>
            </a:r>
          </a:p>
          <a:p>
            <a:pPr>
              <a:buFontTx/>
            </a:pPr>
            <a:r>
              <a:rPr lang="fr-FR" kern="0" dirty="0" smtClean="0"/>
              <a:t>Flash </a:t>
            </a:r>
            <a:r>
              <a:rPr lang="fr-FR" kern="0" dirty="0" err="1" smtClean="0"/>
              <a:t>controller</a:t>
            </a:r>
            <a:endParaRPr lang="fr-FR" kern="0" dirty="0" smtClean="0"/>
          </a:p>
          <a:p>
            <a:pPr lvl="1"/>
            <a:r>
              <a:rPr lang="fr-FR" kern="0" dirty="0" err="1" smtClean="0"/>
              <a:t>Wirebonds</a:t>
            </a:r>
            <a:r>
              <a:rPr lang="fr-FR" kern="0" dirty="0" smtClean="0"/>
              <a:t> W</a:t>
            </a:r>
          </a:p>
          <a:p>
            <a:pPr>
              <a:buFontTx/>
            </a:pPr>
            <a:r>
              <a:rPr lang="fr-FR" kern="0" dirty="0" err="1" smtClean="0"/>
              <a:t>Nand</a:t>
            </a:r>
            <a:r>
              <a:rPr lang="fr-FR" kern="0" dirty="0" smtClean="0"/>
              <a:t> Flash</a:t>
            </a:r>
          </a:p>
          <a:p>
            <a:pPr lvl="1"/>
            <a:r>
              <a:rPr lang="fr-FR" kern="0" dirty="0" err="1" smtClean="0"/>
              <a:t>Wirebonds</a:t>
            </a:r>
            <a:r>
              <a:rPr lang="fr-FR" kern="0" dirty="0" smtClean="0"/>
              <a:t> E</a:t>
            </a:r>
          </a:p>
          <a:p>
            <a:r>
              <a:rPr lang="fr-FR" kern="0" dirty="0" smtClean="0"/>
              <a:t>Total </a:t>
            </a:r>
            <a:r>
              <a:rPr lang="fr-FR" kern="0" dirty="0" err="1" smtClean="0"/>
              <a:t>Thickness</a:t>
            </a:r>
            <a:r>
              <a:rPr lang="fr-FR" kern="0" dirty="0" smtClean="0"/>
              <a:t> &lt; 0.5mm</a:t>
            </a:r>
          </a:p>
          <a:p>
            <a:r>
              <a:rPr lang="fr-FR" kern="0" dirty="0" smtClean="0"/>
              <a:t>Total 250 </a:t>
            </a:r>
            <a:r>
              <a:rPr lang="fr-FR" kern="0" dirty="0" err="1" smtClean="0"/>
              <a:t>wirebonds</a:t>
            </a:r>
            <a:endParaRPr lang="fr-FR" kern="0" dirty="0" smtClean="0"/>
          </a:p>
          <a:p>
            <a:pPr marL="346075" lvl="1" indent="0">
              <a:buNone/>
            </a:pPr>
            <a:endParaRPr lang="fr-FR" kern="0" dirty="0" smtClean="0"/>
          </a:p>
          <a:p>
            <a:pPr>
              <a:buFontTx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0227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989" y="1404938"/>
            <a:ext cx="3227536" cy="5543550"/>
          </a:xfrm>
        </p:spPr>
        <p:txBody>
          <a:bodyPr/>
          <a:lstStyle/>
          <a:p>
            <a:r>
              <a:rPr lang="en-US" dirty="0" smtClean="0"/>
              <a:t>FPGA</a:t>
            </a:r>
          </a:p>
          <a:p>
            <a:pPr lvl="1"/>
            <a:r>
              <a:rPr lang="en-US" dirty="0" smtClean="0"/>
              <a:t>Wire-bonds on 2 rows on 4 sides</a:t>
            </a:r>
          </a:p>
          <a:p>
            <a:pPr lvl="1"/>
            <a:r>
              <a:rPr lang="en-US" dirty="0" smtClean="0"/>
              <a:t>Die is smaller than MPU</a:t>
            </a:r>
          </a:p>
          <a:p>
            <a:pPr lvl="1"/>
            <a:r>
              <a:rPr lang="en-US" dirty="0" smtClean="0"/>
              <a:t>FPGA is under MPU</a:t>
            </a:r>
          </a:p>
          <a:p>
            <a:pPr lvl="1"/>
            <a:r>
              <a:rPr lang="en-US" dirty="0" smtClean="0"/>
              <a:t>191 Wire-bonds</a:t>
            </a:r>
          </a:p>
          <a:p>
            <a:r>
              <a:rPr lang="en-US" dirty="0" smtClean="0"/>
              <a:t>MPU</a:t>
            </a:r>
          </a:p>
          <a:p>
            <a:pPr lvl="1"/>
            <a:r>
              <a:rPr lang="en-US" dirty="0" smtClean="0"/>
              <a:t>Wire-bonds on 2 rows on 4 sides</a:t>
            </a:r>
          </a:p>
          <a:p>
            <a:pPr lvl="1"/>
            <a:r>
              <a:rPr lang="en-US" dirty="0" smtClean="0"/>
              <a:t>Die is bigger than FPGA</a:t>
            </a:r>
          </a:p>
          <a:p>
            <a:pPr lvl="1"/>
            <a:r>
              <a:rPr lang="en-US" dirty="0" smtClean="0"/>
              <a:t>MPU is on top</a:t>
            </a:r>
          </a:p>
          <a:p>
            <a:pPr lvl="1"/>
            <a:r>
              <a:rPr lang="en-US" dirty="0" smtClean="0"/>
              <a:t>314 Wire-bonds</a:t>
            </a:r>
          </a:p>
          <a:p>
            <a:endParaRPr lang="fr-FR" dirty="0" smtClean="0"/>
          </a:p>
          <a:p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MPU on FPGA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16" y="1261063"/>
            <a:ext cx="4010707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6461175" y="6588943"/>
            <a:ext cx="1800858" cy="15569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54170" y="6300911"/>
            <a:ext cx="2214868" cy="14401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803084" y="6491806"/>
            <a:ext cx="8130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FPGA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63240" y="6197935"/>
            <a:ext cx="69762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MPU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462" y="1656078"/>
            <a:ext cx="8088889" cy="504127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Linux on a Micro SD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42033" y="1476375"/>
            <a:ext cx="4804667" cy="5543550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Design Process</a:t>
            </a:r>
          </a:p>
          <a:p>
            <a:pPr lvl="1"/>
            <a:r>
              <a:rPr lang="en-US" sz="2200" dirty="0" smtClean="0"/>
              <a:t>Functional Specification</a:t>
            </a:r>
          </a:p>
          <a:p>
            <a:pPr lvl="1"/>
            <a:r>
              <a:rPr lang="en-US" sz="2200" dirty="0" smtClean="0"/>
              <a:t>Architecture</a:t>
            </a:r>
          </a:p>
          <a:p>
            <a:pPr lvl="1"/>
            <a:r>
              <a:rPr lang="en-US" sz="2200" dirty="0" smtClean="0"/>
              <a:t>Component Choice</a:t>
            </a:r>
          </a:p>
          <a:p>
            <a:pPr lvl="1"/>
            <a:r>
              <a:rPr lang="en-US" sz="2200" dirty="0" smtClean="0"/>
              <a:t>Size versus Component Choice</a:t>
            </a:r>
          </a:p>
          <a:p>
            <a:pPr lvl="1"/>
            <a:r>
              <a:rPr lang="en-US" sz="2200" dirty="0" smtClean="0"/>
              <a:t>Detailed Schematic</a:t>
            </a:r>
          </a:p>
          <a:p>
            <a:pPr lvl="1"/>
            <a:r>
              <a:rPr lang="en-US" sz="2200" dirty="0" smtClean="0"/>
              <a:t>Breadboard</a:t>
            </a:r>
          </a:p>
          <a:p>
            <a:pPr lvl="1"/>
            <a:r>
              <a:rPr lang="en-US" sz="2200" dirty="0" smtClean="0"/>
              <a:t>Substrate Technology</a:t>
            </a:r>
          </a:p>
          <a:p>
            <a:pPr lvl="1"/>
            <a:r>
              <a:rPr lang="en-US" sz="2200" dirty="0" smtClean="0"/>
              <a:t>Layout</a:t>
            </a:r>
          </a:p>
          <a:p>
            <a:pPr lvl="1"/>
            <a:r>
              <a:rPr lang="en-US" sz="2200" dirty="0" smtClean="0"/>
              <a:t>Electromagnetic Simulation</a:t>
            </a:r>
          </a:p>
          <a:p>
            <a:pPr lvl="1"/>
            <a:r>
              <a:rPr lang="en-US" sz="2200" dirty="0" smtClean="0"/>
              <a:t>Assembly</a:t>
            </a:r>
          </a:p>
          <a:p>
            <a:pPr lvl="1"/>
            <a:r>
              <a:rPr lang="en-US" sz="2200" dirty="0" smtClean="0"/>
              <a:t>Test and Debug</a:t>
            </a:r>
          </a:p>
          <a:p>
            <a:r>
              <a:rPr lang="en-US" sz="2400" dirty="0" smtClean="0"/>
              <a:t>Micro SD Linux Computer</a:t>
            </a:r>
            <a:endParaRPr lang="en-US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30476" y="180231"/>
            <a:ext cx="6261398" cy="608211"/>
          </a:xfrm>
        </p:spPr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24" y="2484487"/>
            <a:ext cx="49368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410889" y="1386291"/>
            <a:ext cx="5240537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“From Sketch to Product”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222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Design Process for Complex SiP has been demonstrated</a:t>
            </a:r>
          </a:p>
          <a:p>
            <a:r>
              <a:rPr lang="en-US" sz="2800" dirty="0" smtClean="0"/>
              <a:t>Uses State of the Art « Mainstream » technologies</a:t>
            </a:r>
          </a:p>
          <a:p>
            <a:r>
              <a:rPr lang="en-US" sz="2800" dirty="0" smtClean="0"/>
              <a:t>Avoids the use of expensive tool-sets</a:t>
            </a:r>
          </a:p>
          <a:p>
            <a:r>
              <a:rPr lang="en-US" sz="2800" dirty="0" smtClean="0"/>
              <a:t>Avoids the use of unproven technologies</a:t>
            </a:r>
          </a:p>
          <a:p>
            <a:r>
              <a:rPr lang="en-US" sz="2800" dirty="0" smtClean="0"/>
              <a:t>Heterogeneous SiP for medium volume requires a conservative approach</a:t>
            </a:r>
          </a:p>
          <a:p>
            <a:r>
              <a:rPr lang="en-US" sz="2800" dirty="0" smtClean="0"/>
              <a:t>The Example micro SD SiP is probably smallest Linux computer today</a:t>
            </a:r>
            <a:endParaRPr lang="en-US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2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en-GB" dirty="0"/>
          </a:p>
        </p:txBody>
      </p:sp>
      <p:pic>
        <p:nvPicPr>
          <p:cNvPr id="2050" name="Picture 2" descr="http://29gx9627manh35u6u63gnsfl.wpengine.netdna-cdn.com/wp-content/uploads/2015/12/thank-you-1400x800-c-default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1199968"/>
            <a:ext cx="6512041" cy="37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gacious.com.pk/Consultancy/wp-content/uploads/2012/07/any-questions-for-the-interview-448x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88" y="4612549"/>
            <a:ext cx="4267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81607" y="1283707"/>
            <a:ext cx="9621837" cy="5543550"/>
          </a:xfrm>
        </p:spPr>
        <p:txBody>
          <a:bodyPr/>
          <a:lstStyle/>
          <a:p>
            <a:r>
              <a:rPr lang="fr-FR" dirty="0" smtClean="0"/>
              <a:t>The Challenge</a:t>
            </a:r>
          </a:p>
          <a:p>
            <a:r>
              <a:rPr lang="en-US" dirty="0" smtClean="0"/>
              <a:t>How to fit a microprocessor and some memory </a:t>
            </a:r>
          </a:p>
          <a:p>
            <a:r>
              <a:rPr lang="en-US" dirty="0" smtClean="0"/>
              <a:t>Inside a Smart Phone</a:t>
            </a:r>
          </a:p>
          <a:p>
            <a:r>
              <a:rPr lang="en-US" dirty="0" smtClean="0"/>
              <a:t>Sorry How </a:t>
            </a:r>
            <a:r>
              <a:rPr lang="en-US" dirty="0"/>
              <a:t>to fit a Linux </a:t>
            </a:r>
            <a:r>
              <a:rPr lang="en-US" dirty="0" smtClean="0"/>
              <a:t>Computer</a:t>
            </a:r>
          </a:p>
          <a:p>
            <a:r>
              <a:rPr lang="en-US" dirty="0" smtClean="0"/>
              <a:t>Inside a Smart Phone</a:t>
            </a:r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36" y="4572719"/>
            <a:ext cx="3187651" cy="214560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 bwMode="auto">
          <a:xfrm>
            <a:off x="1170235" y="4580681"/>
            <a:ext cx="3187651" cy="2141809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Flèche droite 6"/>
          <p:cNvSpPr/>
          <p:nvPr/>
        </p:nvSpPr>
        <p:spPr bwMode="auto">
          <a:xfrm rot="20428254">
            <a:off x="3349211" y="3966793"/>
            <a:ext cx="2613680" cy="2232248"/>
          </a:xfrm>
          <a:prstGeom prst="rightArrow">
            <a:avLst>
              <a:gd name="adj1" fmla="val 50000"/>
              <a:gd name="adj2" fmla="val 7381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592526" y="4318996"/>
            <a:ext cx="819770" cy="792088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646" y="4055482"/>
            <a:ext cx="3747754" cy="22654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627">
            <a:off x="5615608" y="4475691"/>
            <a:ext cx="759743" cy="561549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 bwMode="auto">
          <a:xfrm rot="993898">
            <a:off x="6371176" y="4676203"/>
            <a:ext cx="1246124" cy="6776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7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989" y="1404938"/>
            <a:ext cx="4883150" cy="5543550"/>
          </a:xfrm>
        </p:spPr>
        <p:txBody>
          <a:bodyPr/>
          <a:lstStyle/>
          <a:p>
            <a:r>
              <a:rPr lang="en-US" dirty="0" smtClean="0"/>
              <a:t>Must Fit inside a Smart Phone</a:t>
            </a:r>
          </a:p>
          <a:p>
            <a:r>
              <a:rPr lang="en-US" dirty="0" smtClean="0"/>
              <a:t>Must use micro SD slot</a:t>
            </a:r>
          </a:p>
          <a:p>
            <a:r>
              <a:rPr lang="en-US" dirty="0" smtClean="0"/>
              <a:t>Size 11 x 15 x 1 mm</a:t>
            </a:r>
          </a:p>
          <a:p>
            <a:r>
              <a:rPr lang="en-US" dirty="0" smtClean="0"/>
              <a:t>Interface to Phone via SD interface</a:t>
            </a:r>
          </a:p>
          <a:p>
            <a:r>
              <a:rPr lang="en-US" dirty="0" smtClean="0"/>
              <a:t>Sufficient RAM to run Linux</a:t>
            </a:r>
          </a:p>
          <a:p>
            <a:r>
              <a:rPr lang="en-US" dirty="0" smtClean="0"/>
              <a:t>Sufficient Storage to hold Linux image and programs</a:t>
            </a:r>
          </a:p>
          <a:p>
            <a:r>
              <a:rPr lang="en-US" dirty="0" smtClean="0"/>
              <a:t>Operates from SD power supply</a:t>
            </a:r>
          </a:p>
          <a:p>
            <a:r>
              <a:rPr lang="en-US" dirty="0" smtClean="0"/>
              <a:t>Time to Market</a:t>
            </a:r>
          </a:p>
          <a:p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Specification</a:t>
            </a:r>
            <a:endParaRPr lang="en-US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 bwMode="auto">
          <a:xfrm>
            <a:off x="6210796" y="1836415"/>
            <a:ext cx="4883150" cy="226179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Blip>
                <a:blip r:embed="rId2"/>
              </a:buBlip>
              <a:defRPr sz="2000" b="1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1825" indent="-285750" algn="l" defTabSz="44926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794CA"/>
              </a:buClr>
              <a:buSzPct val="100000"/>
              <a:buFont typeface="Wingdings" pitchFamily="2" charset="2"/>
              <a:buChar char="ü"/>
              <a:defRPr sz="1800" b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95350" indent="-265113" algn="l" defTabSz="44926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2BD1E"/>
              </a:buClr>
              <a:buSzPct val="100000"/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2050" indent="-265113" algn="l" defTabSz="44926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35100" indent="-273050" algn="l" defTabSz="5365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10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RAM 512MB</a:t>
            </a:r>
          </a:p>
          <a:p>
            <a:r>
              <a:rPr lang="en-US" dirty="0" smtClean="0"/>
              <a:t>Flash 8 GB</a:t>
            </a:r>
          </a:p>
          <a:p>
            <a:r>
              <a:rPr lang="en-US" dirty="0" smtClean="0"/>
              <a:t>MPU</a:t>
            </a:r>
          </a:p>
          <a:p>
            <a:r>
              <a:rPr lang="en-US" dirty="0" smtClean="0"/>
              <a:t>Access via SD port</a:t>
            </a:r>
          </a:p>
          <a:p>
            <a:r>
              <a:rPr lang="en-US" dirty="0" smtClean="0"/>
              <a:t>Runs off 3V from SD</a:t>
            </a:r>
            <a:endParaRPr lang="en-US" dirty="0"/>
          </a:p>
        </p:txBody>
      </p:sp>
      <p:sp>
        <p:nvSpPr>
          <p:cNvPr id="7" name="Flèche droite 6"/>
          <p:cNvSpPr/>
          <p:nvPr/>
        </p:nvSpPr>
        <p:spPr bwMode="auto">
          <a:xfrm>
            <a:off x="5274692" y="2340471"/>
            <a:ext cx="936104" cy="50405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139" y="4003101"/>
            <a:ext cx="4713908" cy="307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4989" y="1404938"/>
            <a:ext cx="4163640" cy="5543550"/>
          </a:xfrm>
        </p:spPr>
        <p:txBody>
          <a:bodyPr/>
          <a:lstStyle/>
          <a:p>
            <a:r>
              <a:rPr lang="en-US" dirty="0" smtClean="0"/>
              <a:t>Architecture Choices</a:t>
            </a:r>
          </a:p>
          <a:p>
            <a:pPr lvl="1"/>
            <a:r>
              <a:rPr lang="en-US" dirty="0" smtClean="0"/>
              <a:t>Meet Functional specifications</a:t>
            </a:r>
          </a:p>
          <a:p>
            <a:pPr lvl="1"/>
            <a:r>
              <a:rPr lang="en-US" dirty="0" smtClean="0"/>
              <a:t>Choose off the shelf components (Time to Market)</a:t>
            </a:r>
          </a:p>
          <a:p>
            <a:pPr lvl="1"/>
            <a:r>
              <a:rPr lang="en-US" dirty="0" smtClean="0"/>
              <a:t>Consider solutions which have Linux implementations</a:t>
            </a:r>
          </a:p>
          <a:p>
            <a:endParaRPr lang="en-GB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23" y="3155163"/>
            <a:ext cx="8136904" cy="39020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 bwMode="auto">
          <a:xfrm>
            <a:off x="4122564" y="5508823"/>
            <a:ext cx="1728192" cy="12955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2.7V in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/>
              <a:t>3.3V out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1.8V out</a:t>
            </a:r>
          </a:p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/>
              <a:t>1.2V out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 bwMode="auto">
          <a:xfrm flipH="1">
            <a:off x="3618508" y="5652839"/>
            <a:ext cx="50405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cteur droit 8"/>
          <p:cNvCxnSpPr/>
          <p:nvPr/>
        </p:nvCxnSpPr>
        <p:spPr bwMode="auto">
          <a:xfrm>
            <a:off x="3618508" y="4176713"/>
            <a:ext cx="0" cy="147612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063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989" y="1404938"/>
            <a:ext cx="4883150" cy="5543550"/>
          </a:xfrm>
        </p:spPr>
        <p:txBody>
          <a:bodyPr/>
          <a:lstStyle/>
          <a:p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Wafers or WLCSP must be available</a:t>
            </a:r>
          </a:p>
          <a:p>
            <a:pPr lvl="2"/>
            <a:r>
              <a:rPr lang="en-US" dirty="0" smtClean="0"/>
              <a:t>NDA process essential</a:t>
            </a:r>
          </a:p>
          <a:p>
            <a:pPr lvl="2"/>
            <a:r>
              <a:rPr lang="en-US" dirty="0" smtClean="0"/>
              <a:t>Negotiate with Chip Vendors on a project by project basis</a:t>
            </a:r>
          </a:p>
          <a:p>
            <a:pPr lvl="2"/>
            <a:r>
              <a:rPr lang="en-US" dirty="0" smtClean="0"/>
              <a:t>Need to obtain wafer data early to make decisions</a:t>
            </a:r>
          </a:p>
          <a:p>
            <a:pPr lvl="1"/>
            <a:r>
              <a:rPr lang="en-US" dirty="0" smtClean="0"/>
              <a:t>Die sizes must be compatible with Micro SD footprint</a:t>
            </a:r>
          </a:p>
          <a:p>
            <a:pPr lvl="1"/>
            <a:r>
              <a:rPr lang="en-US" dirty="0" smtClean="0"/>
              <a:t>Must meet architecture requirements</a:t>
            </a:r>
          </a:p>
          <a:p>
            <a:pPr lvl="1"/>
            <a:r>
              <a:rPr lang="en-US" dirty="0" smtClean="0"/>
              <a:t>Ideally need EVK with working software stacks for a “breadboard”</a:t>
            </a:r>
          </a:p>
          <a:p>
            <a:pPr lvl="1"/>
            <a:r>
              <a:rPr lang="en-US" dirty="0" smtClean="0"/>
              <a:t>Thickness of WLCSP and SMTs must be compatible with Micro SD (&lt; 0.5 mm)</a:t>
            </a:r>
          </a:p>
          <a:p>
            <a:pPr lvl="1"/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Component </a:t>
            </a:r>
            <a:r>
              <a:rPr lang="fr-FR" dirty="0" err="1" smtClean="0"/>
              <a:t>Choice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81" y="2525246"/>
            <a:ext cx="1895475" cy="5429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519" y="3386138"/>
            <a:ext cx="2333625" cy="7905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281" y="4624694"/>
            <a:ext cx="2943225" cy="6953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519" y="1489740"/>
            <a:ext cx="1857375" cy="7334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519" y="5976473"/>
            <a:ext cx="1476375" cy="6762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582" y="5909448"/>
            <a:ext cx="762002" cy="79353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64451" y="1773865"/>
            <a:ext cx="69762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MPU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59571" y="4746920"/>
            <a:ext cx="1287532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Flash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Controller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59571" y="2673652"/>
            <a:ext cx="121058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SD Client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59571" y="3598053"/>
            <a:ext cx="126188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Memories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064451" y="6010809"/>
            <a:ext cx="954107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Power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Supply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989" y="1404938"/>
            <a:ext cx="3875608" cy="5543550"/>
          </a:xfrm>
        </p:spPr>
        <p:txBody>
          <a:bodyPr/>
          <a:lstStyle/>
          <a:p>
            <a:r>
              <a:rPr lang="en-US" dirty="0" smtClean="0"/>
              <a:t>Evaluate Assembly Options</a:t>
            </a:r>
          </a:p>
          <a:p>
            <a:r>
              <a:rPr lang="en-US" dirty="0" smtClean="0"/>
              <a:t>For each Option estimate size</a:t>
            </a:r>
          </a:p>
          <a:p>
            <a:r>
              <a:rPr lang="en-US" dirty="0" smtClean="0"/>
              <a:t>Choose best compromise</a:t>
            </a:r>
          </a:p>
          <a:p>
            <a:r>
              <a:rPr lang="en-US" dirty="0" smtClean="0"/>
              <a:t>Solution adopted</a:t>
            </a:r>
          </a:p>
          <a:p>
            <a:pPr lvl="1"/>
            <a:r>
              <a:rPr lang="en-US" dirty="0" smtClean="0"/>
              <a:t>4 die Wire Bond Memory stack</a:t>
            </a:r>
          </a:p>
          <a:p>
            <a:pPr lvl="2"/>
            <a:r>
              <a:rPr lang="en-US" dirty="0" smtClean="0"/>
              <a:t>LPDDR2 + 2 NAND Flash</a:t>
            </a:r>
          </a:p>
          <a:p>
            <a:pPr lvl="2"/>
            <a:r>
              <a:rPr lang="en-US" dirty="0" smtClean="0"/>
              <a:t>Flash Controller on LPDDR2</a:t>
            </a:r>
          </a:p>
          <a:p>
            <a:pPr lvl="1"/>
            <a:r>
              <a:rPr lang="en-US" dirty="0" smtClean="0"/>
              <a:t>2 die WB stack MPU On FPGA</a:t>
            </a:r>
          </a:p>
          <a:p>
            <a:pPr lvl="1"/>
            <a:r>
              <a:rPr lang="en-US" dirty="0" smtClean="0"/>
              <a:t>4 WLCSP power supply components</a:t>
            </a:r>
          </a:p>
          <a:p>
            <a:pPr lvl="1"/>
            <a:r>
              <a:rPr lang="en-US" dirty="0" smtClean="0"/>
              <a:t>40 SMT Chips (01005, 0201,..)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Size vs Component </a:t>
            </a:r>
            <a:r>
              <a:rPr lang="fr-FR" dirty="0" err="1" smtClean="0"/>
              <a:t>Choice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596" y="1836416"/>
            <a:ext cx="6209590" cy="468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989" y="1404938"/>
            <a:ext cx="4883150" cy="5543550"/>
          </a:xfrm>
        </p:spPr>
        <p:txBody>
          <a:bodyPr/>
          <a:lstStyle/>
          <a:p>
            <a:r>
              <a:rPr lang="en-US" dirty="0" smtClean="0"/>
              <a:t>Create a detailed schematic</a:t>
            </a:r>
          </a:p>
          <a:p>
            <a:r>
              <a:rPr lang="en-US" dirty="0" smtClean="0"/>
              <a:t>2 versions are required</a:t>
            </a:r>
          </a:p>
          <a:p>
            <a:pPr lvl="1"/>
            <a:r>
              <a:rPr lang="en-US" dirty="0" smtClean="0"/>
              <a:t>Breadboard with packaged components</a:t>
            </a:r>
          </a:p>
          <a:p>
            <a:pPr lvl="1"/>
            <a:r>
              <a:rPr lang="en-US" dirty="0" smtClean="0"/>
              <a:t>SiP design with bare die components</a:t>
            </a:r>
          </a:p>
          <a:p>
            <a:r>
              <a:rPr lang="en-US" dirty="0" smtClean="0"/>
              <a:t>Optimization of Power supply and decoupling is crucial to fit inside small footprint</a:t>
            </a:r>
          </a:p>
          <a:p>
            <a:pPr lvl="1"/>
            <a:r>
              <a:rPr lang="en-US" dirty="0" smtClean="0"/>
              <a:t>Reduce number of passives from 80 to 40</a:t>
            </a:r>
          </a:p>
          <a:p>
            <a:pPr lvl="1"/>
            <a:r>
              <a:rPr lang="en-US" dirty="0" smtClean="0"/>
              <a:t>Power supply components need to be very small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Schematic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748" y="1260352"/>
            <a:ext cx="2448272" cy="25652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964" y="2988543"/>
            <a:ext cx="24669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4989" y="1404938"/>
            <a:ext cx="4883150" cy="3023765"/>
          </a:xfrm>
        </p:spPr>
        <p:txBody>
          <a:bodyPr/>
          <a:lstStyle/>
          <a:p>
            <a:r>
              <a:rPr lang="en-US" dirty="0" smtClean="0"/>
              <a:t>Same schematic as SiP</a:t>
            </a:r>
          </a:p>
          <a:p>
            <a:r>
              <a:rPr lang="en-US" dirty="0" smtClean="0"/>
              <a:t>Uses Packaged components</a:t>
            </a:r>
          </a:p>
          <a:p>
            <a:r>
              <a:rPr lang="en-US" dirty="0" smtClean="0"/>
              <a:t>Based on MPU EVK</a:t>
            </a:r>
          </a:p>
          <a:p>
            <a:r>
              <a:rPr lang="en-US" dirty="0" smtClean="0"/>
              <a:t>Allows first level Hardware Debug</a:t>
            </a:r>
          </a:p>
          <a:p>
            <a:r>
              <a:rPr lang="en-US" dirty="0" smtClean="0"/>
              <a:t>Allows Firmware Development to be essentially in parallel with SiP Hardware</a:t>
            </a:r>
          </a:p>
          <a:p>
            <a:r>
              <a:rPr lang="en-US" dirty="0" smtClean="0"/>
              <a:t>Can be used in SiP debug as reference</a:t>
            </a:r>
          </a:p>
          <a:p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Breadboard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56" y="1404938"/>
            <a:ext cx="4578931" cy="4409863"/>
          </a:xfrm>
          <a:prstGeom prst="rect">
            <a:avLst/>
          </a:prstGeom>
        </p:spPr>
      </p:pic>
      <p:pic>
        <p:nvPicPr>
          <p:cNvPr id="1026" name="Picture 2" descr="http://uthmag.com/wp-content/uploads/2015/06/must-have-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0" y="4537147"/>
            <a:ext cx="4542768" cy="25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Personnalisé 4">
      <a:dk1>
        <a:srgbClr val="F2BD1E"/>
      </a:dk1>
      <a:lt1>
        <a:srgbClr val="F2BD1E"/>
      </a:lt1>
      <a:dk2>
        <a:srgbClr val="4794CA"/>
      </a:dk2>
      <a:lt2>
        <a:srgbClr val="4794CA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Trebuchet MS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</TotalTime>
  <Words>882</Words>
  <Application>Microsoft Office PowerPoint</Application>
  <PresentationFormat>Personnalisé</PresentationFormat>
  <Paragraphs>224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Microsoft YaHei</vt:lpstr>
      <vt:lpstr>Arial</vt:lpstr>
      <vt:lpstr>Arial Black</vt:lpstr>
      <vt:lpstr>Franklin Gothic Medium</vt:lpstr>
      <vt:lpstr>Lucida Sans Unicode</vt:lpstr>
      <vt:lpstr>Times New Roman</vt:lpstr>
      <vt:lpstr>Trebuchet MS</vt:lpstr>
      <vt:lpstr>Verdana</vt:lpstr>
      <vt:lpstr>Wingdings</vt:lpstr>
      <vt:lpstr>Thème Office</vt:lpstr>
      <vt:lpstr>Design of high density SiP</vt:lpstr>
      <vt:lpstr>Agenda</vt:lpstr>
      <vt:lpstr>Introduction</vt:lpstr>
      <vt:lpstr>Functional Specification</vt:lpstr>
      <vt:lpstr>Architecture</vt:lpstr>
      <vt:lpstr>Component Choice</vt:lpstr>
      <vt:lpstr>Size vs Component Choice</vt:lpstr>
      <vt:lpstr>Detailed Schematic</vt:lpstr>
      <vt:lpstr>Breadboard</vt:lpstr>
      <vt:lpstr>Substrate Technology</vt:lpstr>
      <vt:lpstr>Module Layout</vt:lpstr>
      <vt:lpstr>Module Technologies</vt:lpstr>
      <vt:lpstr>Electromagnetic Simulation</vt:lpstr>
      <vt:lpstr>SiP Assembly</vt:lpstr>
      <vt:lpstr>Debug Process</vt:lpstr>
      <vt:lpstr>Micro SD Power Supplies</vt:lpstr>
      <vt:lpstr>Memory Stacking</vt:lpstr>
      <vt:lpstr>MPU on FPGA</vt:lpstr>
      <vt:lpstr>Linux on a Micro SD</vt:lpstr>
      <vt:lpstr>Conclusions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SL</dc:creator>
  <cp:lastModifiedBy>Chris BARRATT</cp:lastModifiedBy>
  <cp:revision>389</cp:revision>
  <cp:lastPrinted>1601-01-01T00:00:00Z</cp:lastPrinted>
  <dcterms:created xsi:type="dcterms:W3CDTF">1601-01-01T00:00:00Z</dcterms:created>
  <dcterms:modified xsi:type="dcterms:W3CDTF">2016-03-17T13:37:06Z</dcterms:modified>
</cp:coreProperties>
</file>